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24"/>
  </p:notesMasterIdLst>
  <p:sldIdLst>
    <p:sldId id="273" r:id="rId2"/>
    <p:sldId id="278" r:id="rId3"/>
    <p:sldId id="298" r:id="rId4"/>
    <p:sldId id="297" r:id="rId5"/>
    <p:sldId id="281" r:id="rId6"/>
    <p:sldId id="283" r:id="rId7"/>
    <p:sldId id="289" r:id="rId8"/>
    <p:sldId id="279" r:id="rId9"/>
    <p:sldId id="280" r:id="rId10"/>
    <p:sldId id="282" r:id="rId11"/>
    <p:sldId id="294" r:id="rId12"/>
    <p:sldId id="284" r:id="rId13"/>
    <p:sldId id="295" r:id="rId14"/>
    <p:sldId id="293" r:id="rId15"/>
    <p:sldId id="285" r:id="rId16"/>
    <p:sldId id="291" r:id="rId17"/>
    <p:sldId id="286" r:id="rId18"/>
    <p:sldId id="292" r:id="rId19"/>
    <p:sldId id="287" r:id="rId20"/>
    <p:sldId id="288" r:id="rId21"/>
    <p:sldId id="290" r:id="rId22"/>
    <p:sldId id="29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73"/>
          </p14:sldIdLst>
        </p14:section>
        <p14:section name="Commands, Comments, Teamwork, Selection Pane, Sign In" id="{B9B51309-D148-4332-87C2-07BE32FBCA3B}">
          <p14:sldIdLst>
            <p14:sldId id="278"/>
            <p14:sldId id="298"/>
            <p14:sldId id="297"/>
            <p14:sldId id="281"/>
            <p14:sldId id="283"/>
            <p14:sldId id="289"/>
            <p14:sldId id="279"/>
            <p14:sldId id="280"/>
            <p14:sldId id="282"/>
            <p14:sldId id="294"/>
            <p14:sldId id="284"/>
            <p14:sldId id="295"/>
            <p14:sldId id="293"/>
            <p14:sldId id="285"/>
            <p14:sldId id="291"/>
            <p14:sldId id="286"/>
            <p14:sldId id="292"/>
            <p14:sldId id="287"/>
            <p14:sldId id="288"/>
            <p14:sldId id="290"/>
            <p14:sldId id="296"/>
          </p14:sldIdLst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  <a:srgbClr val="F8F8F8"/>
    <a:srgbClr val="D24726"/>
    <a:srgbClr val="D2B4A6"/>
    <a:srgbClr val="734F29"/>
    <a:srgbClr val="DD462F"/>
    <a:srgbClr val="AEB785"/>
    <a:srgbClr val="EFD5A2"/>
    <a:srgbClr val="3B3026"/>
    <a:srgbClr val="ECE1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7" autoAdjust="0"/>
    <p:restoredTop sz="94274" autoAdjust="0"/>
  </p:normalViewPr>
  <p:slideViewPr>
    <p:cSldViewPr snapToGrid="0">
      <p:cViewPr varScale="1">
        <p:scale>
          <a:sx n="113" d="100"/>
          <a:sy n="113" d="100"/>
        </p:scale>
        <p:origin x="216" y="10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tiff>
</file>

<file path=ppt/media/image5.tiff>
</file>

<file path=ppt/media/image6.gi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558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53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273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975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156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8781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509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333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622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1059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449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41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329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442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07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583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5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380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3131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18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0863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32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482807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4167753" cy="4351338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5/13/20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5/13/20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3.06907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ng2j/RL-Trade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nytimes/covid-19-data/blob/master/us.csv" TargetMode="External"/><Relationship Id="rId3" Type="http://schemas.openxmlformats.org/officeDocument/2006/relationships/hyperlink" Target="https://github.com/firmai/financial-machine-learning/blob/master/README.md" TargetMode="External"/><Relationship Id="rId7" Type="http://schemas.openxmlformats.org/officeDocument/2006/relationships/hyperlink" Target="https://github.com/Kismuz/btgym/blob/master/examples/multi_discrete_setup_intro.ipynb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advanced-reinforcement-learning-6d769f529eb3" TargetMode="External"/><Relationship Id="rId5" Type="http://schemas.openxmlformats.org/officeDocument/2006/relationships/hyperlink" Target="https://towardsdatascience.com/introduction-to-various-reinforcement-learning-algorithms-part-ii-trpo-ppo-87f2c5919bb9" TargetMode="External"/><Relationship Id="rId10" Type="http://schemas.openxmlformats.org/officeDocument/2006/relationships/hyperlink" Target="https://towardsdatascience.com/reinforcement-learning-w-keras-openai-actor-critic-models-f084612cfd69" TargetMode="External"/><Relationship Id="rId4" Type="http://schemas.openxmlformats.org/officeDocument/2006/relationships/hyperlink" Target="https://github.com/huseinzol05/Stock-Prediction-Models#simulations" TargetMode="External"/><Relationship Id="rId9" Type="http://schemas.openxmlformats.org/officeDocument/2006/relationships/hyperlink" Target="https://towardsdatascience.com/reinforcement-learning-w-keras-openai-dqns-1eed3a5338c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pmorgan.com/global/markets/machine-learning-fx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@notadamking?source=post_page-----584c992bc6d4----------------------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811306" y="1164325"/>
            <a:ext cx="9582736" cy="23893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Reinforcement Trade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11306" y="2713298"/>
            <a:ext cx="10935382" cy="11338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Experiment on Apply Deep Reinforcement Learning to train Equity Trading Agent</a:t>
            </a:r>
          </a:p>
          <a:p>
            <a:pPr marL="0" indent="0">
              <a:buNone/>
            </a:pP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C57072-CF65-3047-AC00-802408278325}"/>
              </a:ext>
            </a:extLst>
          </p:cNvPr>
          <p:cNvSpPr/>
          <p:nvPr/>
        </p:nvSpPr>
        <p:spPr>
          <a:xfrm>
            <a:off x="811306" y="392352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</a:t>
            </a:r>
            <a:r>
              <a:rPr lang="en-US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Zhongheng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</a:t>
            </a:r>
          </a:p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CSCI E-89 Section 2 (25792) – Deep Learning</a:t>
            </a:r>
          </a:p>
        </p:txBody>
      </p:sp>
    </p:spTree>
    <p:extLst>
      <p:ext uri="{BB962C8B-B14F-4D97-AF65-F5344CB8AC3E}">
        <p14:creationId xmlns:p14="http://schemas.microsoft.com/office/powerpoint/2010/main" val="16153151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Data Augmentation with Domain Randomization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233" y="1747805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b="1" dirty="0">
                <a:hlinkClick r:id="rId3"/>
              </a:rPr>
              <a:t>Domain Randomization for Transferring Deep Neural Networks from Simulation to the Real World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5183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405858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Approach 1 – Semi Continuous </a:t>
            </a:r>
            <a:r>
              <a:rPr lang="en-US" dirty="0"/>
              <a:t>Deep Q-Network (</a:t>
            </a:r>
            <a:r>
              <a:rPr lang="en-US" b="1" dirty="0"/>
              <a:t>DQN</a:t>
            </a:r>
            <a:r>
              <a:rPr lang="en-US" dirty="0"/>
              <a:t>)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115567-EE59-3E41-9499-C9ABEB6F49E6}"/>
              </a:ext>
            </a:extLst>
          </p:cNvPr>
          <p:cNvSpPr txBox="1">
            <a:spLocks/>
          </p:cNvSpPr>
          <p:nvPr/>
        </p:nvSpPr>
        <p:spPr>
          <a:xfrm>
            <a:off x="576233" y="1747805"/>
            <a:ext cx="10805931" cy="476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1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1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Our problem is a semi continuous problem. We do have discrete actions: Buy. Sell and Hold. But we also have continuous number of shares we can buy/sell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877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405858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Approach 1 – </a:t>
            </a:r>
            <a:r>
              <a:rPr lang="en-US" dirty="0"/>
              <a:t>SC-</a:t>
            </a:r>
            <a:r>
              <a:rPr lang="en-US" b="1" dirty="0"/>
              <a:t>DQN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233" y="1747805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problem is a semi continuous problem.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do have discrete actions: Buy. Sell and Hold. But we also have continuous number of shares we can buy/sell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182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405858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Approach 1 – </a:t>
            </a:r>
            <a:r>
              <a:rPr lang="en-US" dirty="0"/>
              <a:t>SC-</a:t>
            </a:r>
            <a:r>
              <a:rPr lang="en-US" b="1" dirty="0"/>
              <a:t>DQN - Results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CA9309-B21F-A846-8B06-216964A75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2490666"/>
            <a:ext cx="3810000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425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405858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Approach 1 v2 – </a:t>
            </a:r>
            <a:r>
              <a:rPr lang="en-US" b="1" dirty="0"/>
              <a:t>DQN with LSTM 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987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405858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Approach 1 v2 – </a:t>
            </a:r>
            <a:r>
              <a:rPr lang="en-US" b="1" dirty="0"/>
              <a:t>DQN with LSTM - Results 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0039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405858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Approach 1 v2 – </a:t>
            </a:r>
            <a:r>
              <a:rPr lang="en-US" b="1" dirty="0"/>
              <a:t>DQN with LSTM Transfer Learning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88DF03-E8CD-1B4D-94AA-95152E6B2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233" y="1747805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Transfer learning from learning with Microsoft data to Apple data</a:t>
            </a:r>
          </a:p>
        </p:txBody>
      </p:sp>
    </p:spTree>
    <p:extLst>
      <p:ext uri="{BB962C8B-B14F-4D97-AF65-F5344CB8AC3E}">
        <p14:creationId xmlns:p14="http://schemas.microsoft.com/office/powerpoint/2010/main" val="1655533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405858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Approach 2 – </a:t>
            </a:r>
            <a:r>
              <a:rPr lang="en-US" b="1" dirty="0"/>
              <a:t>Actor</a:t>
            </a:r>
            <a:r>
              <a:rPr lang="en-US" dirty="0"/>
              <a:t>-</a:t>
            </a:r>
            <a:r>
              <a:rPr lang="en-US" b="1" dirty="0"/>
              <a:t>critic model</a:t>
            </a:r>
            <a:r>
              <a:rPr lang="en-US" dirty="0"/>
              <a:t> 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233" y="1747805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 out a real continuous 2 input duel model approach</a:t>
            </a:r>
          </a:p>
        </p:txBody>
      </p:sp>
    </p:spTree>
    <p:extLst>
      <p:ext uri="{BB962C8B-B14F-4D97-AF65-F5344CB8AC3E}">
        <p14:creationId xmlns:p14="http://schemas.microsoft.com/office/powerpoint/2010/main" val="22403583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405858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Approach 2 – </a:t>
            </a:r>
            <a:r>
              <a:rPr lang="en-US" b="1" dirty="0"/>
              <a:t>Actor</a:t>
            </a:r>
            <a:r>
              <a:rPr lang="en-US" dirty="0"/>
              <a:t>-</a:t>
            </a:r>
            <a:r>
              <a:rPr lang="en-US" b="1" dirty="0"/>
              <a:t>critic model</a:t>
            </a:r>
            <a:r>
              <a:rPr lang="en-US" dirty="0"/>
              <a:t> - Results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6120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687212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Future Works – </a:t>
            </a:r>
            <a:r>
              <a:rPr lang="en-US" b="1" dirty="0"/>
              <a:t>Actor</a:t>
            </a:r>
            <a:r>
              <a:rPr lang="en-US" dirty="0"/>
              <a:t>-</a:t>
            </a:r>
            <a:r>
              <a:rPr lang="en-US" b="1" dirty="0"/>
              <a:t>critic model</a:t>
            </a:r>
            <a:r>
              <a:rPr lang="en-US" dirty="0"/>
              <a:t> with LSTM and more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5266AA-C072-3944-AD1C-2AA422C41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827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151" y="1440074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late 2008, the stock market crashed due to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Subprime Mortgage Crisis</a:t>
            </a:r>
          </a:p>
          <a:p>
            <a:pPr marL="971550" lvl="1" indent="-285750">
              <a:lnSpc>
                <a:spcPct val="150000"/>
              </a:lnSpc>
              <a:spcAft>
                <a:spcPts val="1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machine learning technologies were not as advanced, and not as accessible as now in 2020 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C234E4F0-5717-8E4D-91B0-5F826E98FDEA}"/>
              </a:ext>
            </a:extLst>
          </p:cNvPr>
          <p:cNvSpPr txBox="1">
            <a:spLocks/>
          </p:cNvSpPr>
          <p:nvPr/>
        </p:nvSpPr>
        <p:spPr>
          <a:xfrm>
            <a:off x="612379" y="5821715"/>
            <a:ext cx="10393975" cy="88931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1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1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100"/>
              </a:spcBef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696C8B-BDE5-324E-9EA2-D7445796C1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508" y="2477567"/>
            <a:ext cx="8401191" cy="407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106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687212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Future Works – 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233" y="1747805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Work with COVID data for penalty and rewards on training policies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4151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687212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F263B8E-6CAB-7A4F-9259-1056D35E5C01}"/>
              </a:ext>
            </a:extLst>
          </p:cNvPr>
          <p:cNvSpPr/>
          <p:nvPr/>
        </p:nvSpPr>
        <p:spPr>
          <a:xfrm>
            <a:off x="1033396" y="2866463"/>
            <a:ext cx="506260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Helvetica Neue" panose="02000503000000020004" pitchFamily="2" charset="0"/>
              </a:rPr>
              <a:t>Heavily enhanced the </a:t>
            </a:r>
            <a:r>
              <a:rPr lang="en-US" b="1" dirty="0" err="1">
                <a:latin typeface="Helvetica Neue" panose="02000503000000020004" pitchFamily="2" charset="0"/>
              </a:rPr>
              <a:t>StockMarket</a:t>
            </a:r>
            <a:r>
              <a:rPr lang="en-US" b="1" dirty="0">
                <a:latin typeface="Helvetica Neue" panose="02000503000000020004" pitchFamily="2" charset="0"/>
              </a:rPr>
              <a:t> Gym Env</a:t>
            </a:r>
          </a:p>
          <a:p>
            <a:r>
              <a:rPr lang="en-US" b="1" dirty="0">
                <a:latin typeface="Helvetica Neue" panose="02000503000000020004" pitchFamily="2" charset="0"/>
              </a:rPr>
              <a:t>Try out different deep RL models</a:t>
            </a:r>
          </a:p>
          <a:p>
            <a:r>
              <a:rPr lang="en-US" b="1" dirty="0">
                <a:latin typeface="Helvetica Neue" panose="02000503000000020004" pitchFamily="2" charset="0"/>
              </a:rPr>
              <a:t>Modify the code from TF1 to TF2</a:t>
            </a:r>
            <a:endParaRPr lang="en-US" dirty="0">
              <a:effectLst/>
              <a:latin typeface="Helvetica Neue" panose="0200050300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7F5072-7ED6-7143-B644-CE81C81362C0}"/>
              </a:ext>
            </a:extLst>
          </p:cNvPr>
          <p:cNvSpPr/>
          <p:nvPr/>
        </p:nvSpPr>
        <p:spPr>
          <a:xfrm>
            <a:off x="1263146" y="5275356"/>
            <a:ext cx="90062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hlinkClick r:id="rId3"/>
              </a:rPr>
              <a:t>https://github.com/heng2j/RL-Trade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007463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1687212" cy="1208868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F7AE11-CF88-6F44-AC5D-9CACB760F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br>
              <a:rPr lang="en-US" u="sng" dirty="0"/>
            </a:br>
            <a:endParaRPr lang="en-US" u="sng" dirty="0"/>
          </a:p>
          <a:p>
            <a:r>
              <a:rPr lang="en-US" u="sng" dirty="0"/>
              <a:t>References:</a:t>
            </a:r>
            <a:endParaRPr lang="en-US" dirty="0"/>
          </a:p>
          <a:p>
            <a:r>
              <a:rPr lang="en-US" u="sng" dirty="0">
                <a:hlinkClick r:id="rId3"/>
              </a:rPr>
              <a:t>https://github.com/firmai/financial-machine-learning/blob/master/README.md</a:t>
            </a:r>
            <a:endParaRPr lang="en-US" dirty="0"/>
          </a:p>
          <a:p>
            <a:r>
              <a:rPr lang="en-US" u="sng" dirty="0">
                <a:hlinkClick r:id="rId4"/>
              </a:rPr>
              <a:t>https://github.com/huseinzol05/Stock-Prediction-Models#simulations</a:t>
            </a:r>
            <a:endParaRPr lang="en-US" dirty="0"/>
          </a:p>
          <a:p>
            <a:br>
              <a:rPr lang="en-US" dirty="0"/>
            </a:br>
            <a:endParaRPr lang="en-US" dirty="0"/>
          </a:p>
          <a:p>
            <a:br>
              <a:rPr lang="en-US" dirty="0"/>
            </a:br>
            <a:endParaRPr lang="en-US" dirty="0"/>
          </a:p>
          <a:p>
            <a:r>
              <a:rPr lang="en-US" u="sng" dirty="0">
                <a:hlinkClick r:id="rId5"/>
              </a:rPr>
              <a:t>https://towardsdatascience.com/introduction-to-various-reinforcement-learning-algorithms-part-ii-trpo-ppo-87f2c5919bb9</a:t>
            </a:r>
            <a:endParaRPr lang="en-US" dirty="0"/>
          </a:p>
          <a:p>
            <a:br>
              <a:rPr lang="en-US" dirty="0"/>
            </a:br>
            <a:endParaRPr lang="en-US" dirty="0"/>
          </a:p>
          <a:p>
            <a:r>
              <a:rPr lang="en-US" u="sng" dirty="0">
                <a:hlinkClick r:id="rId6"/>
              </a:rPr>
              <a:t>https://towardsdatascience.com/advanced-reinforcement-learning-6d769f529eb3</a:t>
            </a:r>
            <a:endParaRPr lang="en-US" dirty="0"/>
          </a:p>
          <a:p>
            <a:br>
              <a:rPr lang="en-US" dirty="0"/>
            </a:br>
            <a:endParaRPr lang="en-US" dirty="0"/>
          </a:p>
          <a:p>
            <a:br>
              <a:rPr lang="en-US" dirty="0"/>
            </a:br>
            <a:endParaRPr lang="en-US" dirty="0"/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BTGYM</a:t>
            </a:r>
            <a:endParaRPr lang="en-US" dirty="0"/>
          </a:p>
          <a:p>
            <a:r>
              <a:rPr lang="en-US" b="1" dirty="0"/>
              <a:t>Information trading</a:t>
            </a:r>
            <a:endParaRPr lang="en-US" dirty="0"/>
          </a:p>
          <a:p>
            <a:r>
              <a:rPr lang="en-US" u="sng" dirty="0">
                <a:hlinkClick r:id="rId7"/>
              </a:rPr>
              <a:t>https://github.com/Kismuz/btgym/blob/master/examples/multi_discrete_setup_intro.ipynb</a:t>
            </a:r>
            <a:endParaRPr lang="en-US" dirty="0"/>
          </a:p>
          <a:p>
            <a:br>
              <a:rPr lang="en-US" dirty="0"/>
            </a:br>
            <a:endParaRPr lang="en-US" dirty="0"/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Corona Virus cases </a:t>
            </a:r>
            <a:endParaRPr lang="en-US" dirty="0"/>
          </a:p>
          <a:p>
            <a:r>
              <a:rPr lang="en-US" u="sng" dirty="0">
                <a:hlinkClick r:id="rId8"/>
              </a:rPr>
              <a:t>https://github.com/nytimes/covid-19-data/blob/master/us.csv</a:t>
            </a:r>
            <a:endParaRPr lang="en-US" dirty="0"/>
          </a:p>
          <a:p>
            <a:br>
              <a:rPr lang="en-US" dirty="0"/>
            </a:br>
            <a:endParaRPr lang="en-US" dirty="0"/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References:</a:t>
            </a:r>
            <a:endParaRPr lang="en-US" dirty="0"/>
          </a:p>
          <a:p>
            <a:r>
              <a:rPr lang="en-US" u="sng" dirty="0">
                <a:hlinkClick r:id="rId9"/>
              </a:rPr>
              <a:t>https://towardsdatascience.com/reinforcement-learning-w-keras-openai-dqns-1eed3a5338c</a:t>
            </a:r>
            <a:endParaRPr lang="en-US" dirty="0"/>
          </a:p>
          <a:p>
            <a:r>
              <a:rPr lang="en-US" u="sng" dirty="0">
                <a:hlinkClick r:id="rId10"/>
              </a:rPr>
              <a:t>https://towardsdatascience.com/reinforcement-learning-w-keras-openai-actor-critic-models-f084612cfd69</a:t>
            </a:r>
            <a:endParaRPr lang="en-US" dirty="0"/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946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233" y="1747805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As in 2020, humanity is facing an unprecedented crisis that due to the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COVID-19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For economy alone. We are facing a much more serious financial crisis at global scale 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EDE17B-87BA-4444-82CA-5666A43B8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61" y="2860161"/>
            <a:ext cx="4191000" cy="2349500"/>
          </a:xfrm>
          <a:prstGeom prst="rect">
            <a:avLst/>
          </a:prstGeom>
        </p:spPr>
      </p:pic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C234E4F0-5717-8E4D-91B0-5F826E98FDEA}"/>
              </a:ext>
            </a:extLst>
          </p:cNvPr>
          <p:cNvSpPr txBox="1">
            <a:spLocks/>
          </p:cNvSpPr>
          <p:nvPr/>
        </p:nvSpPr>
        <p:spPr>
          <a:xfrm>
            <a:off x="612379" y="5821715"/>
            <a:ext cx="10393975" cy="88931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1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1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100"/>
              </a:spcBef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4302DE-BCD7-2243-9B0F-3269DE212B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137" y="3143657"/>
            <a:ext cx="7345287" cy="332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817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233" y="1747805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As in 2020, more than a decade after the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last financial crisis, with many AI breakthroughs in recent years, can we leverage machine learning to assist us to get over the on going financial gap?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C602E3-2202-8141-B289-FD4151B86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366" y="2763446"/>
            <a:ext cx="5842000" cy="2984500"/>
          </a:xfrm>
          <a:prstGeom prst="rect">
            <a:avLst/>
          </a:prstGeom>
        </p:spPr>
      </p:pic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C234E4F0-5717-8E4D-91B0-5F826E98FDEA}"/>
              </a:ext>
            </a:extLst>
          </p:cNvPr>
          <p:cNvSpPr txBox="1">
            <a:spLocks/>
          </p:cNvSpPr>
          <p:nvPr/>
        </p:nvSpPr>
        <p:spPr>
          <a:xfrm>
            <a:off x="612379" y="5821715"/>
            <a:ext cx="10393975" cy="88931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1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ct val="30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1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100"/>
              </a:spcBef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3DE798-05F8-6D48-B0FF-8B157A8F2E1C}"/>
              </a:ext>
            </a:extLst>
          </p:cNvPr>
          <p:cNvSpPr/>
          <p:nvPr/>
        </p:nvSpPr>
        <p:spPr>
          <a:xfrm>
            <a:off x="2931117" y="582171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Can we leverage AI agent as an assistant to help us to hop over the financial gap year(s)?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18214A-9921-4F4A-BFC2-317F57E5A690}"/>
              </a:ext>
            </a:extLst>
          </p:cNvPr>
          <p:cNvSpPr/>
          <p:nvPr/>
        </p:nvSpPr>
        <p:spPr>
          <a:xfrm>
            <a:off x="298940" y="6468046"/>
            <a:ext cx="1201162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C00000"/>
                </a:solidFill>
              </a:rPr>
              <a:t>Disclaimer – this project is simply an experiment to explore the feasibilities for apply machine learning in finance. There are many fin-techs and big financial companies are already doing this sim2real approach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C00000"/>
                </a:solidFill>
              </a:rPr>
              <a:t>For example </a:t>
            </a:r>
            <a:r>
              <a:rPr lang="en-US" sz="1000" dirty="0">
                <a:solidFill>
                  <a:srgbClr val="C00000"/>
                </a:solidFill>
                <a:hlinkClick r:id="rId4"/>
              </a:rPr>
              <a:t>JP Morgan’s ML trading on Foreign Exchange </a:t>
            </a:r>
            <a:endParaRPr lang="en-US" sz="1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412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Why Reinforcement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233" y="1747805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Traditional timeseries analysis and predative approaches are deterministic and bounded by historical data 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Basically turned it into a supervised learning problem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However, in the real world, there are many factors that can create too many uncertainties. It is better t o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17CE2-BB84-554B-94E3-5D6961B66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9518" y="4117462"/>
            <a:ext cx="4445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534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The Agent Training Environment – The Gym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233" y="1747805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Utilizing a very simple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Stock Market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OpenAI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Gym based environment that create by </a:t>
            </a:r>
            <a:r>
              <a:rPr lang="en-US" dirty="0">
                <a:hlinkClick r:id="rId3"/>
              </a:rPr>
              <a:t>Adam King</a:t>
            </a:r>
            <a:br>
              <a:rPr lang="en-US" dirty="0"/>
            </a:b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98F8A5-5385-294A-8479-5CE3892EAA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2490666"/>
            <a:ext cx="3810000" cy="32131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1843B69-DBE3-9B4E-A83F-A9D87A63BCAF}"/>
              </a:ext>
            </a:extLst>
          </p:cNvPr>
          <p:cNvSpPr/>
          <p:nvPr/>
        </p:nvSpPr>
        <p:spPr>
          <a:xfrm>
            <a:off x="2931117" y="595771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/visualizing-stock-trading-agents-using-matplotlib-and-gym-584c992bc6d4</a:t>
            </a:r>
          </a:p>
        </p:txBody>
      </p:sp>
    </p:spTree>
    <p:extLst>
      <p:ext uri="{BB962C8B-B14F-4D97-AF65-F5344CB8AC3E}">
        <p14:creationId xmlns:p14="http://schemas.microsoft.com/office/powerpoint/2010/main" val="3475641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The Agent Training </a:t>
            </a:r>
            <a:r>
              <a:rPr lang="en-US" sz="3400" dirty="0" err="1">
                <a:latin typeface="Arial" panose="020B0604020202020204" pitchFamily="34" charset="0"/>
                <a:cs typeface="Arial" panose="020B0604020202020204" pitchFamily="34" charset="0"/>
              </a:rPr>
              <a:t>Enviroment</a:t>
            </a: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 – The Gym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233" y="1747805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the activation function to determine the action.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BE7095-7B55-FE4E-A5D1-D3F48FC8BA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5578" y="4147425"/>
            <a:ext cx="2967179" cy="134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40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Data Source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BDB62C9-DE32-A744-B02C-26FC61C80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233" y="1747805"/>
            <a:ext cx="10805931" cy="47670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from Yahoo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Fiance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Daily stock OHLCV data from  May 1998 to May 2020 for the following 2 stocks: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Apple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Microsoft</a:t>
            </a:r>
          </a:p>
          <a:p>
            <a:pPr marL="0" indent="0">
              <a:lnSpc>
                <a:spcPct val="150000"/>
              </a:lnSpc>
              <a:spcAft>
                <a:spcPts val="1200"/>
              </a:spcAft>
              <a:buNone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290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Exploratory Data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2A55BD-89B4-4C49-BB55-E235811CF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317" y="2559050"/>
            <a:ext cx="5171996" cy="33111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F9CD74-FCD9-7248-94AF-7605C4CDB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538" y="2333273"/>
            <a:ext cx="4660637" cy="298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185130"/>
      </p:ext>
    </p:extLst>
  </p:cSld>
  <p:clrMapOvr>
    <a:masterClrMapping/>
  </p:clrMapOvr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FBDCB38D-89A7-4028-9490-C6CFD8B9ACEE}" vid="{AD1CAB8A-25D8-47C1-9714-E89BAB2EE49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WelcomeDoc</Template>
  <TotalTime>0</TotalTime>
  <Words>678</Words>
  <Application>Microsoft Macintosh PowerPoint</Application>
  <PresentationFormat>Widescreen</PresentationFormat>
  <Paragraphs>99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Helvetica Neue</vt:lpstr>
      <vt:lpstr>WelcomeDoc</vt:lpstr>
      <vt:lpstr>Reinforcement Trade</vt:lpstr>
      <vt:lpstr>Problem Statement</vt:lpstr>
      <vt:lpstr>Problem Statement</vt:lpstr>
      <vt:lpstr>Problem Statement</vt:lpstr>
      <vt:lpstr>Why Reinforcement Learning?</vt:lpstr>
      <vt:lpstr>The Agent Training Environment – The Gym</vt:lpstr>
      <vt:lpstr>The Agent Training Enviroment – The Gym</vt:lpstr>
      <vt:lpstr>Data Source</vt:lpstr>
      <vt:lpstr>Exploratory Data Analysis</vt:lpstr>
      <vt:lpstr>Data Augmentation with Domain Randomization</vt:lpstr>
      <vt:lpstr>Approach 1 – Semi Continuous Deep Q-Network (DQN)</vt:lpstr>
      <vt:lpstr>Approach 1 – SC-DQN</vt:lpstr>
      <vt:lpstr>Approach 1 – SC-DQN - Results</vt:lpstr>
      <vt:lpstr>Approach 1 v2 – DQN with LSTM </vt:lpstr>
      <vt:lpstr>Approach 1 v2 – DQN with LSTM - Results </vt:lpstr>
      <vt:lpstr>Approach 1 v2 – DQN with LSTM Transfer Learning</vt:lpstr>
      <vt:lpstr>Approach 2 – Actor-critic model </vt:lpstr>
      <vt:lpstr>Approach 2 – Actor-critic model - Results</vt:lpstr>
      <vt:lpstr>Future Works – Actor-critic model with LSTM and more</vt:lpstr>
      <vt:lpstr>Future Works – con</vt:lpstr>
      <vt:lpstr>Summary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Li, Zhongheng</dc:creator>
  <cp:keywords/>
  <dc:description/>
  <cp:lastModifiedBy/>
  <cp:revision>1</cp:revision>
  <dcterms:created xsi:type="dcterms:W3CDTF">2020-05-13T20:15:58Z</dcterms:created>
  <dcterms:modified xsi:type="dcterms:W3CDTF">2020-05-14T00:50:32Z</dcterms:modified>
  <cp:category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rogh@microsoft.com</vt:lpwstr>
  </property>
  <property fmtid="{D5CDD505-2E9C-101B-9397-08002B2CF9AE}" pid="5" name="MSIP_Label_f42aa342-8706-4288-bd11-ebb85995028c_SetDate">
    <vt:lpwstr>2018-02-05T19:56:32.6740186Z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